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45" r:id="rId3"/>
    <p:sldId id="410" r:id="rId4"/>
    <p:sldId id="389" r:id="rId5"/>
    <p:sldId id="364" r:id="rId6"/>
    <p:sldId id="398" r:id="rId7"/>
    <p:sldId id="399" r:id="rId8"/>
    <p:sldId id="400" r:id="rId9"/>
    <p:sldId id="401" r:id="rId10"/>
    <p:sldId id="402" r:id="rId11"/>
    <p:sldId id="392" r:id="rId12"/>
    <p:sldId id="406" r:id="rId13"/>
    <p:sldId id="407" r:id="rId14"/>
    <p:sldId id="409" r:id="rId15"/>
    <p:sldId id="366" r:id="rId16"/>
    <p:sldId id="365" r:id="rId17"/>
    <p:sldId id="408" r:id="rId18"/>
    <p:sldId id="308" r:id="rId19"/>
    <p:sldId id="342" r:id="rId20"/>
    <p:sldId id="404" r:id="rId21"/>
    <p:sldId id="403" r:id="rId22"/>
    <p:sldId id="391" r:id="rId23"/>
    <p:sldId id="388" r:id="rId24"/>
    <p:sldId id="360" r:id="rId25"/>
    <p:sldId id="362" r:id="rId26"/>
    <p:sldId id="356" r:id="rId27"/>
    <p:sldId id="405" r:id="rId28"/>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7" autoAdjust="0"/>
    <p:restoredTop sz="91984" autoAdjust="0"/>
  </p:normalViewPr>
  <p:slideViewPr>
    <p:cSldViewPr>
      <p:cViewPr varScale="1">
        <p:scale>
          <a:sx n="90" d="100"/>
          <a:sy n="90" d="100"/>
        </p:scale>
        <p:origin x="-1326" y="-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1/16/2023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1/16/2023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eddit.com/r/beneater/comments/w447u3/created_a_random_maze_program_for_my_putey1_tt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1/16/2023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11</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Pricing for thirty kits for a classroom about $20 each plus shipping and taxes.  Spreadsheet </a:t>
            </a:r>
            <a:r>
              <a:rPr lang="en-US" baseline="0" dirty="0" smtClean="0"/>
              <a:t>has several sources for each of the </a:t>
            </a:r>
            <a:r>
              <a:rPr lang="en-US" baseline="0" dirty="0" smtClean="0"/>
              <a:t>items.  One could use </a:t>
            </a:r>
            <a:r>
              <a:rPr lang="en-US" baseline="0" dirty="0" smtClean="0"/>
              <a:t>two five position DIP </a:t>
            </a:r>
            <a:r>
              <a:rPr lang="en-US" baseline="0" dirty="0" smtClean="0"/>
              <a:t>switches?  </a:t>
            </a:r>
            <a:r>
              <a:rPr lang="en-US" baseline="0" dirty="0" smtClean="0"/>
              <a:t>Be sure to get jumpers with insulated ends. </a:t>
            </a:r>
            <a:r>
              <a:rPr lang="en-US" baseline="0" dirty="0" smtClean="0"/>
              <a:t>For a long breadboard picture see Long Breadboard slide.  The longer breadboards have power rows aligned with pin columns.</a:t>
            </a:r>
            <a:endParaRPr lang="en-US" baseline="0" dirty="0" smtClean="0"/>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12</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13</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(will require male-male jumpers).  Using the display board comes later, again for instant gratification preprogram an example operation using the display board.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14</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1/16/2023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1/16/2023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organized</a:t>
            </a:r>
            <a:r>
              <a:rPr lang="en-US" baseline="0" dirty="0" smtClean="0"/>
              <a:t> and stable proto-board wiring see a Ben Eater's web page: </a:t>
            </a:r>
            <a:r>
              <a:rPr lang="en-US" sz="1200" b="0" i="0" kern="1200" dirty="0" smtClean="0">
                <a:solidFill>
                  <a:schemeClr val="tx1"/>
                </a:solidFill>
                <a:effectLst/>
                <a:latin typeface="+mn-lt"/>
                <a:ea typeface="+mn-ea"/>
                <a:cs typeface="+mn-cs"/>
                <a:hlinkClick r:id="rId3"/>
              </a:rPr>
              <a:t>https://www.reddit.com/r/beneater/comments/w447u3/created_a_random_maze_program_for_my_putey1_ttl/</a:t>
            </a:r>
            <a:endParaRPr lang="en-US" baseline="0" dirty="0" smtClean="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328736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parts on hand.  </a:t>
            </a:r>
            <a:r>
              <a:rPr lang="en-US" baseline="0" dirty="0" err="1" smtClean="0"/>
              <a:t>Cmod</a:t>
            </a:r>
            <a:r>
              <a:rPr lang="en-US" baseline="0" dirty="0" smtClean="0"/>
              <a:t> A7-15T: https://www.tequipment.net/Digilent/Cmod-A7-15T/.  In above picture the jumper ends are not insulated, use ones with insulated ends.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pro-rata</a:t>
            </a:r>
            <a:r>
              <a:rPr lang="en-US" baseline="0" dirty="0" smtClean="0"/>
              <a:t> cost of the breadboard and DIP switch drop in quantity to approximately $1.70 for a total kit price of $18.51.  In very large quantities further reductions possible.  The goal here is an under $20 kit price so almost any student or any school can afford a kit(s).  The single kit price with some extra parts is $25.64 plus shipping and taxes.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68255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(normally </a:t>
            </a:r>
            <a:r>
              <a:rPr lang="en-US" baseline="0" dirty="0" smtClean="0"/>
              <a:t>all connected </a:t>
            </a:r>
            <a:r>
              <a:rPr lang="en-US" baseline="0" dirty="0" smtClean="0"/>
              <a:t>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a:t>
            </a:r>
            <a:r>
              <a:rPr lang="en-US" baseline="0" dirty="0" smtClean="0"/>
              <a:t>prototype space</a:t>
            </a:r>
            <a:r>
              <a:rPr lang="en-US" baseline="0" dirty="0" smtClean="0"/>
              <a:t>.</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1/16/2023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309711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1/16/2023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alangarf/tm1638-verilo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7.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581400"/>
            <a:ext cx="7772400" cy="1600200"/>
          </a:xfrm>
        </p:spPr>
        <p:txBody>
          <a:bodyPr>
            <a:normAutofit/>
          </a:bodyPr>
          <a:lstStyle/>
          <a:p>
            <a:r>
              <a:rPr lang="en-US" dirty="0" smtClean="0"/>
              <a:t>A $20 FPGA kit</a:t>
            </a:r>
            <a:r>
              <a:rPr lang="en-US" sz="3600" dirty="0" smtClean="0"/>
              <a:t/>
            </a:r>
            <a:br>
              <a:rPr lang="en-US" sz="3600" dirty="0" smtClean="0"/>
            </a:br>
            <a:r>
              <a:rPr lang="en-US" sz="3600" dirty="0" smtClean="0"/>
              <a:t>Boot Camp for 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5" name="Date Placeholder 4"/>
          <p:cNvSpPr>
            <a:spLocks noGrp="1"/>
          </p:cNvSpPr>
          <p:nvPr>
            <p:ph type="dt" sz="half" idx="10"/>
          </p:nvPr>
        </p:nvSpPr>
        <p:spPr/>
        <p:txBody>
          <a:bodyPr/>
          <a:lstStyle/>
          <a:p>
            <a:fld id="{E5577D6E-612A-4292-9623-A6394757A7A5}" type="datetime1">
              <a:rPr lang="en-US" smtClean="0"/>
              <a:t>1/16/2023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1/16/2023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11</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Kit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$18.51</a:t>
            </a:r>
          </a:p>
          <a:p>
            <a:r>
              <a:rPr lang="en-US" dirty="0" smtClean="0"/>
              <a:t>In low volume (for a single kit) is $25.64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
        <p:nvSpPr>
          <p:cNvPr id="7" name="TextBox 6"/>
          <p:cNvSpPr txBox="1"/>
          <p:nvPr/>
        </p:nvSpPr>
        <p:spPr>
          <a:xfrm>
            <a:off x="838199" y="5334000"/>
            <a:ext cx="6967100" cy="923330"/>
          </a:xfrm>
          <a:prstGeom prst="rect">
            <a:avLst/>
          </a:prstGeom>
          <a:noFill/>
        </p:spPr>
        <p:txBody>
          <a:bodyPr wrap="none" rtlCol="0">
            <a:spAutoFit/>
          </a:bodyPr>
          <a:lstStyle/>
          <a:p>
            <a:r>
              <a:rPr lang="en-US" dirty="0" smtClean="0"/>
              <a:t>VHDL and Verilog for operating the TM1638 display board available at:</a:t>
            </a:r>
          </a:p>
          <a:p>
            <a:r>
              <a:rPr lang="en-US" dirty="0">
                <a:hlinkClick r:id="rId3"/>
              </a:rPr>
              <a:t>https://</a:t>
            </a:r>
            <a:r>
              <a:rPr lang="en-US" dirty="0" smtClean="0">
                <a:hlinkClick r:id="rId3"/>
              </a:rPr>
              <a:t>github.com/zpekic/Sys_TM1638</a:t>
            </a:r>
            <a:endParaRPr lang="en-US" dirty="0" smtClean="0"/>
          </a:p>
          <a:p>
            <a:r>
              <a:rPr lang="en-US" dirty="0">
                <a:hlinkClick r:id="rId4"/>
              </a:rPr>
              <a:t>https://</a:t>
            </a:r>
            <a:r>
              <a:rPr lang="en-US" dirty="0" smtClean="0">
                <a:hlinkClick r:id="rId4"/>
              </a:rPr>
              <a:t>github.com/alangarf/tm1638-verilog</a:t>
            </a:r>
            <a:endParaRPr lang="en-US" dirty="0"/>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0776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is missing</a:t>
            </a:r>
            <a:endParaRPr lang="en-US" sz="4000" dirty="0"/>
          </a:p>
        </p:txBody>
      </p:sp>
      <p:sp>
        <p:nvSpPr>
          <p:cNvPr id="3" name="Content Placeholder 2"/>
          <p:cNvSpPr>
            <a:spLocks noGrp="1"/>
          </p:cNvSpPr>
          <p:nvPr>
            <p:ph idx="1"/>
          </p:nvPr>
        </p:nvSpPr>
        <p:spPr>
          <a:xfrm>
            <a:off x="381000" y="1143000"/>
            <a:ext cx="8229600" cy="4724400"/>
          </a:xfrm>
        </p:spPr>
        <p:txBody>
          <a:bodyPr>
            <a:normAutofit fontScale="77500" lnSpcReduction="20000"/>
          </a:bodyPr>
          <a:lstStyle/>
          <a:p>
            <a:r>
              <a:rPr lang="en-US" dirty="0" smtClean="0"/>
              <a:t>Slides on how to setup your laptop for the Tang 9K board</a:t>
            </a:r>
          </a:p>
          <a:p>
            <a:r>
              <a:rPr lang="en-US" dirty="0" smtClean="0"/>
              <a:t>Courseware for the middle school student</a:t>
            </a:r>
          </a:p>
          <a:p>
            <a:pPr lvl="1"/>
            <a:r>
              <a:rPr lang="en-US" sz="3100" dirty="0" smtClean="0"/>
              <a:t>Not planning to produce it</a:t>
            </a:r>
          </a:p>
          <a:p>
            <a:pPr lvl="1"/>
            <a:r>
              <a:rPr lang="en-US" sz="3100" dirty="0" smtClean="0"/>
              <a:t>Not my area of expertise</a:t>
            </a:r>
          </a:p>
          <a:p>
            <a:r>
              <a:rPr lang="en-US" dirty="0" smtClean="0"/>
              <a:t>Goal is for the middle school student to get familiar with digital circuits and binary</a:t>
            </a:r>
          </a:p>
          <a:p>
            <a:pPr lvl="1"/>
            <a:r>
              <a:rPr lang="en-US" b="1" dirty="0" smtClean="0"/>
              <a:t>Preprogram the board so IO pins provide logic gates and connections to </a:t>
            </a:r>
            <a:r>
              <a:rPr lang="en-US" b="1" dirty="0" smtClean="0"/>
              <a:t>Tang </a:t>
            </a:r>
            <a:r>
              <a:rPr lang="en-US" b="1" dirty="0" err="1" smtClean="0"/>
              <a:t>nano</a:t>
            </a:r>
            <a:r>
              <a:rPr lang="en-US" b="1" dirty="0" smtClean="0"/>
              <a:t> board</a:t>
            </a:r>
            <a:r>
              <a:rPr lang="en-US" b="1" dirty="0" smtClean="0"/>
              <a:t> </a:t>
            </a:r>
            <a:r>
              <a:rPr lang="en-US" b="1" dirty="0" smtClean="0"/>
              <a:t>buttons and LEDs</a:t>
            </a:r>
          </a:p>
          <a:p>
            <a:r>
              <a:rPr lang="en-US" dirty="0" smtClean="0"/>
              <a:t>Tutorials:</a:t>
            </a:r>
          </a:p>
          <a:p>
            <a:pPr lvl="1"/>
            <a:r>
              <a:rPr lang="en-US" dirty="0">
                <a:hlinkClick r:id="rId3"/>
              </a:rPr>
              <a:t>https://learn.lushaylabs.com/tang-nano-series</a:t>
            </a:r>
            <a:r>
              <a:rPr lang="en-US" dirty="0" smtClean="0">
                <a:hlinkClick r:id="rId3"/>
              </a:rPr>
              <a:t>/</a:t>
            </a:r>
            <a:endParaRPr lang="en-US" dirty="0" smtClean="0"/>
          </a:p>
          <a:p>
            <a:pPr lvl="1"/>
            <a:r>
              <a:rPr lang="en-US" dirty="0">
                <a:hlinkClick r:id="rId4"/>
              </a:rPr>
              <a:t>https://</a:t>
            </a:r>
            <a:r>
              <a:rPr lang="en-US" dirty="0" smtClean="0">
                <a:hlinkClick r:id="rId4"/>
              </a:rPr>
              <a:t>wiki.sipeed.com/hardware/en/tang/Tang-Nano-9K/Nano-9K.html</a:t>
            </a:r>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Tree>
    <p:extLst>
      <p:ext uri="{BB962C8B-B14F-4D97-AF65-F5344CB8AC3E}">
        <p14:creationId xmlns:p14="http://schemas.microsoft.com/office/powerpoint/2010/main" val="105307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p:txBody>
          <a:bodyPr/>
          <a:lstStyle/>
          <a:p>
            <a:r>
              <a:rPr lang="en-US" sz="2400" dirty="0">
                <a:hlinkClick r:id="rId3"/>
              </a:rPr>
              <a:t>https://nandland.com/lesson-15-what-is-a-block-ram-bram</a:t>
            </a:r>
            <a:r>
              <a:rPr lang="en-US" sz="2400" dirty="0" smtClean="0">
                <a:hlinkClick r:id="rId3"/>
              </a:rPr>
              <a:t>/</a:t>
            </a:r>
            <a:endParaRPr lang="en-US" sz="24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36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dirty="0"/>
              <a:t> </a:t>
            </a:r>
            <a:r>
              <a:rPr lang="en-US" sz="2800" dirty="0"/>
              <a:t>Courseware 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FPGA web articles on the internet</a:t>
            </a:r>
          </a:p>
        </p:txBody>
      </p:sp>
      <p:sp>
        <p:nvSpPr>
          <p:cNvPr id="4" name="Date Placeholder 3"/>
          <p:cNvSpPr>
            <a:spLocks noGrp="1"/>
          </p:cNvSpPr>
          <p:nvPr>
            <p:ph type="dt" sz="half" idx="10"/>
          </p:nvPr>
        </p:nvSpPr>
        <p:spPr/>
        <p:txBody>
          <a:bodyPr/>
          <a:lstStyle/>
          <a:p>
            <a:fld id="{DAC60CDB-0F5B-4FD0-8F77-097B71C7F146}"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Tree>
    <p:extLst>
      <p:ext uri="{BB962C8B-B14F-4D97-AF65-F5344CB8AC3E}">
        <p14:creationId xmlns:p14="http://schemas.microsoft.com/office/powerpoint/2010/main" val="135551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In conclusion</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r>
              <a:rPr lang="en-US" sz="2800" dirty="0" smtClean="0"/>
              <a:t>It is thought that ownership of an FPGA board will lead to greater usage and knowledge.  As opposed to shared laboratory equipment.</a:t>
            </a:r>
          </a:p>
          <a:p>
            <a:r>
              <a:rPr lang="en-US" sz="2800" dirty="0" smtClean="0"/>
              <a:t>Oriented towards a beginner’s board at the lowest possible cost.  Lots of switches, LEDs etc. eliminate need for discrete components and their fragile wiring.</a:t>
            </a:r>
          </a:p>
          <a:p>
            <a:r>
              <a:rPr lang="en-US" sz="2800" b="1" dirty="0" smtClean="0"/>
              <a:t>Here we are trading cost for convenience:</a:t>
            </a:r>
          </a:p>
          <a:p>
            <a:pPr lvl="1"/>
            <a:r>
              <a:rPr lang="en-US" sz="2400" dirty="0" smtClean="0"/>
              <a:t>$20 		</a:t>
            </a:r>
            <a:r>
              <a:rPr lang="en-US" dirty="0" smtClean="0"/>
              <a:t>versus</a:t>
            </a:r>
            <a:r>
              <a:rPr lang="en-US" sz="2400" dirty="0" smtClean="0"/>
              <a:t>		$70</a:t>
            </a:r>
          </a:p>
          <a:p>
            <a:pPr lvl="1"/>
            <a:r>
              <a:rPr lang="en-US" sz="2400" dirty="0" smtClean="0"/>
              <a:t>Some user wiring </a:t>
            </a:r>
            <a:r>
              <a:rPr lang="en-US" sz="2400" dirty="0"/>
              <a:t>&amp;</a:t>
            </a:r>
            <a:r>
              <a:rPr lang="en-US" sz="2400" dirty="0" smtClean="0"/>
              <a:t> soldering	ready to use</a:t>
            </a:r>
          </a:p>
          <a:p>
            <a:pPr lvl="1"/>
            <a:r>
              <a:rPr lang="en-US" sz="2400" dirty="0" smtClean="0"/>
              <a:t>Unproven FPGA tools 		mainstream tools</a:t>
            </a:r>
          </a:p>
          <a:p>
            <a:pPr lvl="1"/>
            <a:r>
              <a:rPr lang="en-US" sz="2400" dirty="0" smtClean="0"/>
              <a:t>Needs case for transport </a:t>
            </a:r>
            <a:r>
              <a:rPr lang="en-US" sz="2400" dirty="0"/>
              <a:t>	</a:t>
            </a:r>
            <a:r>
              <a:rPr lang="en-US" sz="2400" dirty="0" smtClean="0"/>
              <a:t>usable without wiring</a:t>
            </a:r>
          </a:p>
        </p:txBody>
      </p:sp>
      <p:sp>
        <p:nvSpPr>
          <p:cNvPr id="4" name="Date Placeholder 3"/>
          <p:cNvSpPr>
            <a:spLocks noGrp="1"/>
          </p:cNvSpPr>
          <p:nvPr>
            <p:ph type="dt" sz="half" idx="10"/>
          </p:nvPr>
        </p:nvSpPr>
        <p:spPr/>
        <p:txBody>
          <a:bodyPr/>
          <a:lstStyle/>
          <a:p>
            <a:fld id="{7D087A59-D376-460E-A531-3A950C5787E9}"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a:bodyPr>
          <a:lstStyle/>
          <a:p>
            <a:r>
              <a:rPr lang="en-US" dirty="0" smtClean="0"/>
              <a:t>Funding provided by a grant from the IEEE Computer Society as part of their Emerging Technologies program</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VHDL/Verilog</a:t>
            </a:r>
          </a:p>
        </p:txBody>
      </p:sp>
      <p:sp>
        <p:nvSpPr>
          <p:cNvPr id="4" name="Date Placeholder 3"/>
          <p:cNvSpPr>
            <a:spLocks noGrp="1"/>
          </p:cNvSpPr>
          <p:nvPr>
            <p:ph type="dt" sz="half" idx="10"/>
          </p:nvPr>
        </p:nvSpPr>
        <p:spPr/>
        <p:txBody>
          <a:bodyPr/>
          <a:lstStyle/>
          <a:p>
            <a:fld id="{48175211-2177-4700-B902-B5D620E17DC6}"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Tree>
    <p:extLst>
      <p:ext uri="{BB962C8B-B14F-4D97-AF65-F5344CB8AC3E}">
        <p14:creationId xmlns:p14="http://schemas.microsoft.com/office/powerpoint/2010/main" val="273842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Tree>
    <p:extLst>
      <p:ext uri="{BB962C8B-B14F-4D97-AF65-F5344CB8AC3E}">
        <p14:creationId xmlns:p14="http://schemas.microsoft.com/office/powerpoint/2010/main" val="29086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1/16/2023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219200" y="5987534"/>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1/16/2023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4" y="825768"/>
            <a:ext cx="8363492" cy="5111462"/>
          </a:xfrm>
          <a:prstGeom prst="rect">
            <a:avLst/>
          </a:prstGeo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mess of wires</a:t>
            </a:r>
            <a:r>
              <a:rPr lang="en-US" sz="4000" dirty="0" smtClean="0"/>
              <a:t/>
            </a:r>
            <a:br>
              <a:rPr lang="en-US" sz="4000" dirty="0" smtClean="0"/>
            </a:br>
            <a:r>
              <a:rPr lang="en-US" sz="4000" dirty="0" smtClean="0"/>
              <a:t>not cool any more</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71600"/>
            <a:ext cx="5217348" cy="4495800"/>
          </a:xfrm>
        </p:spPr>
      </p:pic>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dirty="0"/>
          </a:p>
        </p:txBody>
      </p:sp>
      <p:sp>
        <p:nvSpPr>
          <p:cNvPr id="7" name="TextBox 6"/>
          <p:cNvSpPr txBox="1"/>
          <p:nvPr/>
        </p:nvSpPr>
        <p:spPr>
          <a:xfrm>
            <a:off x="4439649" y="6019799"/>
            <a:ext cx="3497297" cy="461665"/>
          </a:xfrm>
          <a:prstGeom prst="rect">
            <a:avLst/>
          </a:prstGeom>
          <a:noFill/>
        </p:spPr>
        <p:txBody>
          <a:bodyPr wrap="square" rtlCol="0">
            <a:spAutoFit/>
          </a:bodyPr>
          <a:lstStyle/>
          <a:p>
            <a:r>
              <a:rPr lang="en-US" sz="2400" dirty="0" smtClean="0"/>
              <a:t>From https</a:t>
            </a:r>
            <a:r>
              <a:rPr lang="en-US" sz="2400" dirty="0"/>
              <a:t>://life.ieee.org/</a:t>
            </a:r>
          </a:p>
        </p:txBody>
      </p:sp>
      <p:sp>
        <p:nvSpPr>
          <p:cNvPr id="8" name="TextBox 7"/>
          <p:cNvSpPr txBox="1"/>
          <p:nvPr/>
        </p:nvSpPr>
        <p:spPr>
          <a:xfrm>
            <a:off x="6069708" y="1447800"/>
            <a:ext cx="2506905" cy="1815882"/>
          </a:xfrm>
          <a:prstGeom prst="rect">
            <a:avLst/>
          </a:prstGeom>
          <a:noFill/>
        </p:spPr>
        <p:txBody>
          <a:bodyPr wrap="none" rtlCol="0">
            <a:spAutoFit/>
          </a:bodyPr>
          <a:lstStyle/>
          <a:p>
            <a:r>
              <a:rPr lang="en-US" sz="2800" dirty="0" smtClean="0"/>
              <a:t>In today’s world</a:t>
            </a:r>
          </a:p>
          <a:p>
            <a:r>
              <a:rPr lang="en-US" sz="2800" dirty="0" smtClean="0"/>
              <a:t>most wires are </a:t>
            </a:r>
          </a:p>
          <a:p>
            <a:r>
              <a:rPr lang="en-US" sz="2800" dirty="0" smtClean="0"/>
              <a:t>in the PCB and </a:t>
            </a:r>
          </a:p>
          <a:p>
            <a:r>
              <a:rPr lang="en-US" sz="2800" dirty="0" smtClean="0"/>
              <a:t>In the FPGA !</a:t>
            </a:r>
            <a:endParaRPr lang="en-US" sz="2800" dirty="0"/>
          </a:p>
        </p:txBody>
      </p:sp>
      <p:sp>
        <p:nvSpPr>
          <p:cNvPr id="9" name="TextBox 8"/>
          <p:cNvSpPr txBox="1"/>
          <p:nvPr/>
        </p:nvSpPr>
        <p:spPr>
          <a:xfrm>
            <a:off x="6069708" y="4038600"/>
            <a:ext cx="2730549" cy="1384995"/>
          </a:xfrm>
          <a:prstGeom prst="rect">
            <a:avLst/>
          </a:prstGeom>
          <a:noFill/>
        </p:spPr>
        <p:txBody>
          <a:bodyPr wrap="square" rtlCol="0">
            <a:spAutoFit/>
          </a:bodyPr>
          <a:lstStyle/>
          <a:p>
            <a:r>
              <a:rPr lang="en-US" sz="2800" dirty="0" smtClean="0"/>
              <a:t>OK as long as you </a:t>
            </a:r>
          </a:p>
          <a:p>
            <a:r>
              <a:rPr lang="en-US" sz="2800" dirty="0" smtClean="0"/>
              <a:t>don’t need to </a:t>
            </a:r>
          </a:p>
          <a:p>
            <a:r>
              <a:rPr lang="en-US" sz="2800" dirty="0"/>
              <a:t>m</a:t>
            </a:r>
            <a:r>
              <a:rPr lang="en-US" sz="2800" dirty="0" smtClean="0"/>
              <a:t>ove the device</a:t>
            </a:r>
            <a:endParaRPr lang="en-US" sz="2800" dirty="0"/>
          </a:p>
        </p:txBody>
      </p:sp>
    </p:spTree>
    <p:extLst>
      <p:ext uri="{BB962C8B-B14F-4D97-AF65-F5344CB8AC3E}">
        <p14:creationId xmlns:p14="http://schemas.microsoft.com/office/powerpoint/2010/main" val="742431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clock</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Tree>
    <p:extLst>
      <p:ext uri="{BB962C8B-B14F-4D97-AF65-F5344CB8AC3E}">
        <p14:creationId xmlns:p14="http://schemas.microsoft.com/office/powerpoint/2010/main" val="402906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2478179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419074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Long b</a:t>
            </a:r>
            <a:r>
              <a:rPr lang="en-US" sz="4000" dirty="0" smtClean="0"/>
              <a:t>readboard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
        <p:nvSpPr>
          <p:cNvPr id="7" name="TextBox 6"/>
          <p:cNvSpPr txBox="1"/>
          <p:nvPr/>
        </p:nvSpPr>
        <p:spPr>
          <a:xfrm>
            <a:off x="1077310" y="5181600"/>
            <a:ext cx="6860019" cy="1200329"/>
          </a:xfrm>
          <a:prstGeom prst="rect">
            <a:avLst/>
          </a:prstGeom>
          <a:noFill/>
        </p:spPr>
        <p:txBody>
          <a:bodyPr wrap="none" rtlCol="0">
            <a:spAutoFit/>
          </a:bodyPr>
          <a:lstStyle/>
          <a:p>
            <a:r>
              <a:rPr lang="en-US" dirty="0" err="1" smtClean="0"/>
              <a:t>Cmod</a:t>
            </a:r>
            <a:r>
              <a:rPr lang="en-US" dirty="0" smtClean="0"/>
              <a:t> A7-15 board from </a:t>
            </a:r>
            <a:r>
              <a:rPr lang="en-US" dirty="0" err="1" smtClean="0"/>
              <a:t>Digilent</a:t>
            </a:r>
            <a:r>
              <a:rPr lang="en-US" dirty="0" smtClean="0"/>
              <a:t>, DIP switch and TM1638 display board</a:t>
            </a:r>
          </a:p>
          <a:p>
            <a:r>
              <a:rPr lang="en-US" dirty="0" smtClean="0"/>
              <a:t>Pin 6 of DIP switch folded out and not connected</a:t>
            </a:r>
          </a:p>
          <a:p>
            <a:r>
              <a:rPr lang="en-US" dirty="0" smtClean="0"/>
              <a:t>Male-female jumper wires used to connect the display board</a:t>
            </a:r>
          </a:p>
          <a:p>
            <a:r>
              <a:rPr lang="en-US" dirty="0" smtClean="0"/>
              <a:t>Solid wire jumper connects one side of DIP switch to ground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032245"/>
            <a:ext cx="8229600" cy="4115685"/>
          </a:xfrm>
        </p:spPr>
      </p:pic>
    </p:spTree>
    <p:extLst>
      <p:ext uri="{BB962C8B-B14F-4D97-AF65-F5344CB8AC3E}">
        <p14:creationId xmlns:p14="http://schemas.microsoft.com/office/powerpoint/2010/main" val="4245037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10040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488526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dirty="0">
                <a:hlinkClick r:id="rId3"/>
              </a:rPr>
              <a:t>https://</a:t>
            </a:r>
            <a:r>
              <a:rPr lang="en-US" dirty="0" smtClean="0">
                <a:hlinkClick r:id="rId3"/>
              </a:rPr>
              <a:t>www.youtube.com/watch?v=PK5WQqN3_44</a:t>
            </a:r>
            <a:endParaRPr lang="en-US" dirty="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219200"/>
            <a:ext cx="8229600" cy="4525963"/>
          </a:xfrm>
        </p:spPr>
        <p:txBody>
          <a:bodyPr/>
          <a:lstStyle/>
          <a:p>
            <a:r>
              <a:rPr lang="en-US" dirty="0" smtClean="0"/>
              <a:t>To make the FPGA experience available to all</a:t>
            </a:r>
          </a:p>
          <a:p>
            <a:r>
              <a:rPr lang="en-US" dirty="0" smtClean="0"/>
              <a:t>Very few FPGA boards for under $20</a:t>
            </a:r>
          </a:p>
          <a:p>
            <a:r>
              <a:rPr lang="en-US" dirty="0" smtClean="0"/>
              <a:t>The Tang 9K Nano board has:</a:t>
            </a:r>
          </a:p>
          <a:p>
            <a:pPr lvl="1"/>
            <a:r>
              <a:rPr lang="en-US" dirty="0" smtClean="0"/>
              <a:t>8,640 LUTs</a:t>
            </a:r>
          </a:p>
          <a:p>
            <a:pPr lvl="1"/>
            <a:r>
              <a:rPr lang="en-US" dirty="0" smtClean="0"/>
              <a:t>HDMI connector</a:t>
            </a:r>
          </a:p>
          <a:p>
            <a:pPr lvl="1"/>
            <a:r>
              <a:rPr lang="en-US" dirty="0" smtClean="0"/>
              <a:t>SD card slot</a:t>
            </a:r>
          </a:p>
          <a:p>
            <a:pPr lvl="1"/>
            <a:r>
              <a:rPr lang="en-US" dirty="0" smtClean="0"/>
              <a:t>8MB DRAM</a:t>
            </a:r>
          </a:p>
          <a:p>
            <a:pPr lvl="1"/>
            <a:r>
              <a:rPr lang="en-US" dirty="0" smtClean="0"/>
              <a:t>$15 price tag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359512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143000"/>
            <a:ext cx="8229600" cy="4876800"/>
          </a:xfrm>
        </p:spPr>
        <p:txBody>
          <a:bodyPr>
            <a:normAutofit fontScale="92500" lnSpcReduction="10000"/>
          </a:bodyPr>
          <a:lstStyle/>
          <a:p>
            <a:r>
              <a:rPr lang="en-US" dirty="0" smtClean="0"/>
              <a:t>The Tang 9K FPGA board does not have:</a:t>
            </a:r>
          </a:p>
          <a:p>
            <a:pPr lvl="1"/>
            <a:r>
              <a:rPr lang="en-US" dirty="0" smtClean="0"/>
              <a:t>7-segment digits</a:t>
            </a:r>
          </a:p>
          <a:p>
            <a:pPr lvl="1"/>
            <a:r>
              <a:rPr lang="en-US" dirty="0" smtClean="0"/>
              <a:t>Only two push buttons</a:t>
            </a:r>
          </a:p>
          <a:p>
            <a:pPr lvl="1"/>
            <a:r>
              <a:rPr lang="en-US" dirty="0" smtClean="0"/>
              <a:t>No slide switches</a:t>
            </a:r>
          </a:p>
          <a:p>
            <a:r>
              <a:rPr lang="en-US" dirty="0" smtClean="0"/>
              <a:t>Use add-on components:</a:t>
            </a:r>
          </a:p>
          <a:p>
            <a:pPr lvl="1"/>
            <a:r>
              <a:rPr lang="en-US" dirty="0" smtClean="0"/>
              <a:t>Display board			$2.90</a:t>
            </a:r>
          </a:p>
          <a:p>
            <a:pPr lvl="1"/>
            <a:r>
              <a:rPr lang="en-US" dirty="0" smtClean="0"/>
              <a:t>DIP switch			$0.88</a:t>
            </a:r>
          </a:p>
          <a:p>
            <a:pPr lvl="1"/>
            <a:r>
              <a:rPr lang="en-US" dirty="0" smtClean="0"/>
              <a:t>Solderless breadboard	$6.69 for </a:t>
            </a:r>
            <a:r>
              <a:rPr lang="en-US" dirty="0"/>
              <a:t>4</a:t>
            </a:r>
            <a:endParaRPr lang="en-US" dirty="0" smtClean="0"/>
          </a:p>
          <a:p>
            <a:pPr lvl="1"/>
            <a:r>
              <a:rPr lang="en-US" dirty="0" smtClean="0"/>
              <a:t>Male-female jumper wires	$1.95 for 40</a:t>
            </a:r>
          </a:p>
          <a:p>
            <a:r>
              <a:rPr lang="en-US" dirty="0" smtClean="0"/>
              <a:t>See the *.</a:t>
            </a:r>
            <a:r>
              <a:rPr lang="en-US" dirty="0" err="1" smtClean="0"/>
              <a:t>xlsx</a:t>
            </a:r>
            <a:r>
              <a:rPr lang="en-US" dirty="0" smtClean="0"/>
              <a:t> or PDF for part BOM web links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6</a:t>
            </a:fld>
            <a:endParaRPr lang="en-US"/>
          </a:p>
        </p:txBody>
      </p:sp>
    </p:spTree>
    <p:extLst>
      <p:ext uri="{BB962C8B-B14F-4D97-AF65-F5344CB8AC3E}">
        <p14:creationId xmlns:p14="http://schemas.microsoft.com/office/powerpoint/2010/main" val="403080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0668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spTree>
    <p:extLst>
      <p:ext uri="{BB962C8B-B14F-4D97-AF65-F5344CB8AC3E}">
        <p14:creationId xmlns:p14="http://schemas.microsoft.com/office/powerpoint/2010/main" val="331569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1/16/2023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9</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10559</TotalTime>
  <Words>2252</Words>
  <Application>Microsoft Office PowerPoint</Application>
  <PresentationFormat>On-screen Show (4:3)</PresentationFormat>
  <Paragraphs>339</Paragraphs>
  <Slides>27</Slides>
  <Notes>25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A $20 FPGA kit Boot Camp for Digital Systems Education</vt:lpstr>
      <vt:lpstr>Preliminaries</vt:lpstr>
      <vt:lpstr>FPGA Video Tutorials</vt:lpstr>
      <vt:lpstr>PowerPoint Presentation</vt:lpstr>
      <vt:lpstr>The $20 FPGA Kit agenda</vt:lpstr>
      <vt:lpstr>The $20 FPGA Kit agenda</vt:lpstr>
      <vt:lpstr>The $20 FPGA Kit agenda</vt:lpstr>
      <vt:lpstr>Display board tm1638-7-segment-display-keypad-led-module</vt:lpstr>
      <vt:lpstr>DIP Switch</vt:lpstr>
      <vt:lpstr>Solderless Breadboard</vt:lpstr>
      <vt:lpstr>PowerPoint Presentation</vt:lpstr>
      <vt:lpstr>Kit Picture</vt:lpstr>
      <vt:lpstr>RTL for driving display</vt:lpstr>
      <vt:lpstr>What is missing</vt:lpstr>
      <vt:lpstr>LUTs</vt:lpstr>
      <vt:lpstr>Block RAM tutorial</vt:lpstr>
      <vt:lpstr>Educational programs</vt:lpstr>
      <vt:lpstr>FPGA References</vt:lpstr>
      <vt:lpstr>In conclusion</vt:lpstr>
      <vt:lpstr>“Digital” logic simulator</vt:lpstr>
      <vt:lpstr>Interactive digital simulation</vt:lpstr>
      <vt:lpstr> </vt:lpstr>
      <vt:lpstr>mess of wires not cool any more</vt:lpstr>
      <vt:lpstr>RTL (Register Transfer Language) VHDL and Verilog are “hardware description” languages</vt:lpstr>
      <vt:lpstr>Side by side VHDL and Verilog</vt:lpstr>
      <vt:lpstr>What FPGA tools do</vt:lpstr>
      <vt:lpstr>Long breadboard picture</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827</cp:revision>
  <cp:lastPrinted>2022-06-11T03:12:14Z</cp:lastPrinted>
  <dcterms:created xsi:type="dcterms:W3CDTF">2015-03-15T00:52:45Z</dcterms:created>
  <dcterms:modified xsi:type="dcterms:W3CDTF">2023-01-16T18:58:46Z</dcterms:modified>
</cp:coreProperties>
</file>